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9" r:id="rId2"/>
    <p:sldId id="282" r:id="rId3"/>
    <p:sldId id="301" r:id="rId4"/>
    <p:sldId id="296" r:id="rId5"/>
    <p:sldId id="297" r:id="rId6"/>
    <p:sldId id="298" r:id="rId7"/>
    <p:sldId id="300" r:id="rId8"/>
    <p:sldId id="279" r:id="rId9"/>
    <p:sldId id="284" r:id="rId10"/>
    <p:sldId id="283" r:id="rId11"/>
    <p:sldId id="286" r:id="rId12"/>
    <p:sldId id="288" r:id="rId13"/>
    <p:sldId id="287" r:id="rId14"/>
    <p:sldId id="285" r:id="rId15"/>
    <p:sldId id="289" r:id="rId16"/>
    <p:sldId id="291" r:id="rId17"/>
    <p:sldId id="294" r:id="rId18"/>
    <p:sldId id="290" r:id="rId19"/>
    <p:sldId id="293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59D"/>
    <a:srgbClr val="000000"/>
    <a:srgbClr val="35B19D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0" autoAdjust="0"/>
    <p:restoredTop sz="95596" autoAdjust="0"/>
  </p:normalViewPr>
  <p:slideViewPr>
    <p:cSldViewPr>
      <p:cViewPr>
        <p:scale>
          <a:sx n="119" d="100"/>
          <a:sy n="119" d="100"/>
        </p:scale>
        <p:origin x="-154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xmlns="" id="{268B7139-E264-465B-B69B-31722803BA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xmlns="" id="{33467E89-C3CC-403F-BF83-3DBBDF44F8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xmlns="" id="{47F5D75D-23D5-456F-82FF-63B3FF3FBAD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xmlns="" id="{ACE3FA92-E2DB-4A54-878E-1644B0388A6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xmlns="" id="{F44212AC-913D-4ECE-B447-5A08312D60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xmlns="" id="{6882E417-DA75-452C-944D-B95D6EA137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9019BCF-8BAB-4572-A48E-8B90AF71094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21204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FEECB43F-4969-443C-9281-E27D2706D9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7DEC33-1872-4B35-9533-D6DE1C656DC7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xmlns="" id="{A8204443-4294-4B16-939F-DD9255A9CB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85C0CF61-901A-4BB5-97E6-721F293C7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FEECB43F-4969-443C-9281-E27D2706D9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7DEC33-1872-4B35-9533-D6DE1C656DC7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xmlns="" id="{A8204443-4294-4B16-939F-DD9255A9CB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85C0CF61-901A-4BB5-97E6-721F293C78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FC801F61-7564-4ABE-980E-A074618397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5276850"/>
            <a:ext cx="8534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9ACA1495-FFC4-464F-AF83-5B4E54C1C7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5962650"/>
            <a:ext cx="8534400" cy="5143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80D233-D630-4B6C-922C-969BCFE2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0B238C0-61D0-4128-8E2A-C4C17B8D0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313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34C3001-6D31-493D-B4B3-DAFD411B3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94513" y="228600"/>
            <a:ext cx="1954212" cy="54387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16BA938-401F-4E02-99C8-2DD8F136A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28600"/>
            <a:ext cx="5713413" cy="54387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0608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C8979A-5C9B-4B4D-A783-52F426AB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E1ED8B-D8A0-4C5E-B629-A0ED5BEEA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801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A5ABCF-E0DC-4732-A5AD-165244C9C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CE0809-3078-49E3-AB0C-CABD10462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7615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6B04D5-BB98-482A-87C4-4EDEC9D15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E54624-194F-4843-B9F8-D09E557B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8700" y="1552575"/>
            <a:ext cx="3581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6CC621-D6D3-4DA7-8856-EFA02C388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2500" y="1552575"/>
            <a:ext cx="3581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1030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0941CB-47E2-427F-B4FB-E7846D03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B43DD1-F8EE-4EEB-89E1-A4AB526D7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7DDD883-9379-46B5-834B-EC3A00C2E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BAE0AB1-7E50-4B6E-991E-807D36E17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227C79A-0332-4C97-89DD-458B05EEC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6088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408E58-0E28-4E5D-BB2E-6E0DFD47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389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92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C93FE8-013F-4D6E-BEDB-6191180D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083A00-5C2D-4891-85E8-D7C1A5F31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9E2F24E-6BA1-41E6-86E6-2825E3DDD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482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706A6E-78BC-4C4F-B79E-BB2CDC1A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3DCFAFF-5416-4FCE-ADD5-92B9B0799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3CD91F-2BE6-44AC-952C-4A0E9276A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33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098F5A72-4BDC-4402-8ABF-0296C5147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52650" y="228600"/>
            <a:ext cx="66960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694FE8-9809-4C31-9595-65C0F745C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28700" y="1552575"/>
            <a:ext cx="7315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1F85FA-5517-9B54-FF28-48ADB7C8B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297EE-2565-48AB-A3EB-F4B3ECFC5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631" y="980728"/>
            <a:ext cx="3699892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err="1">
                <a:solidFill>
                  <a:srgbClr val="35759D"/>
                </a:solidFill>
              </a:rPr>
              <a:t>Мачтакова</a:t>
            </a:r>
            <a:r>
              <a:rPr lang="ru-RU" sz="4000" b="1" dirty="0">
                <a:solidFill>
                  <a:srgbClr val="35759D"/>
                </a:solidFill>
              </a:rPr>
              <a:t> Наталья Ивановна,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35759D"/>
                </a:solidFill>
              </a:rPr>
              <a:t>заместитель директора по воспитательной работе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35759D"/>
                </a:solidFill>
              </a:rPr>
              <a:t>МБОУ «Гимназия №22» НМР РТ</a:t>
            </a:r>
          </a:p>
        </p:txBody>
      </p:sp>
      <p:pic>
        <p:nvPicPr>
          <p:cNvPr id="1026" name="Picture 2" descr="G:\Я\Гимназия №22 Мачтакова 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3328987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168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5" descr="C:\Users\Кистеева В С\Downloads\1613653295_43-p-fon-dlya-prezentatsii-chudesa-49.jp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" r="4495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6" y="476672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</a:rPr>
              <a:t>Радость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Радость</a:t>
            </a:r>
          </a:p>
        </p:txBody>
      </p:sp>
      <p:pic>
        <p:nvPicPr>
          <p:cNvPr id="4" name="Рисунок 3" descr="C:\Users\Кистеева В С\Downloads\1616073301_26-p-dobrota-krasivie-foto-2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490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940152" y="548680"/>
            <a:ext cx="3203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5400" b="1" i="1" dirty="0">
                <a:solidFill>
                  <a:schemeClr val="bg1"/>
                </a:solidFill>
              </a:rPr>
              <a:t>Забота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Кистеева В С\Downloads\upl_1596313519_6503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86000" y="476672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yura\Desktop\image_6065d3c2078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Выстраивание взаимоотношений с коллективом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201\Desktop\Okonchan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81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15816" y="188640"/>
            <a:ext cx="35283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Учитель и лидер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201\Desktop\3e5baf76cf09c54e4d1f27e10cb086d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50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</a:rPr>
              <a:t>Умение работать и развиваться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28600"/>
            <a:ext cx="7272808" cy="533400"/>
          </a:xfrm>
        </p:spPr>
        <p:txBody>
          <a:bodyPr/>
          <a:lstStyle/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/>
            </a:r>
            <a:br>
              <a:rPr lang="en-US" sz="2800" b="1" i="1" dirty="0">
                <a:solidFill>
                  <a:srgbClr val="FF0000"/>
                </a:solidFill>
              </a:rPr>
            </a:br>
            <a:r>
              <a:rPr lang="ru-RU" sz="2800" b="1" i="1" dirty="0">
                <a:solidFill>
                  <a:srgbClr val="FF0000"/>
                </a:solidFill>
              </a:rPr>
              <a:t>«Пирамида профессионального роста»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9144000" cy="6021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28600"/>
            <a:ext cx="7200800" cy="533400"/>
          </a:xfrm>
        </p:spPr>
        <p:txBody>
          <a:bodyPr/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Пирамида      воспитательной  работы  школы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980728"/>
            <a:ext cx="43204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28600"/>
            <a:ext cx="7740352" cy="533400"/>
          </a:xfrm>
        </p:spPr>
        <p:txBody>
          <a:bodyPr/>
          <a:lstStyle/>
          <a:p>
            <a:pPr algn="ctr"/>
            <a:r>
              <a:rPr lang="en-US" sz="2800" b="1" i="1" dirty="0">
                <a:solidFill>
                  <a:srgbClr val="FF0000"/>
                </a:solidFill>
              </a:rPr>
              <a:t/>
            </a:r>
            <a:br>
              <a:rPr lang="en-US" sz="2800" b="1" i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>
            <a:fillRect/>
          </a:stretch>
        </p:blipFill>
        <p:spPr bwMode="auto">
          <a:xfrm>
            <a:off x="0" y="764704"/>
            <a:ext cx="9144000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475656" y="1"/>
            <a:ext cx="76683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FF0000"/>
              </a:solidFill>
            </a:endParaRPr>
          </a:p>
          <a:p>
            <a:r>
              <a:rPr lang="ru-RU" sz="2200" b="1" i="1" dirty="0">
                <a:solidFill>
                  <a:srgbClr val="FF0000"/>
                </a:solidFill>
              </a:rPr>
              <a:t>     Пирамида     потребностей  через призму школы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>
            <a:extLst>
              <a:ext uri="{FF2B5EF4-FFF2-40B4-BE49-F238E27FC236}">
                <a16:creationId xmlns:a16="http://schemas.microsoft.com/office/drawing/2014/main" xmlns="" id="{6FC21BCA-AA5E-40AE-ACFE-01E6A19782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3933056"/>
            <a:ext cx="8534400" cy="2736304"/>
          </a:xfrm>
        </p:spPr>
        <p:txBody>
          <a:bodyPr/>
          <a:lstStyle/>
          <a:p>
            <a:pPr lvl="0"/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Спасибо за внимание!</a:t>
            </a:r>
            <a:br>
              <a:rPr lang="ru-RU" b="1" i="1" dirty="0">
                <a:solidFill>
                  <a:srgbClr val="FF0000"/>
                </a:solidFill>
              </a:rPr>
            </a:br>
            <a:endParaRPr lang="en-US" altLang="ru-RU" b="1" i="1" dirty="0">
              <a:solidFill>
                <a:srgbClr val="FF0000"/>
              </a:solidFill>
            </a:endParaRP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C6A9F36C-835D-40AA-A16F-E78B60CD60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dirty="0"/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9AF1EBD-B1CF-A4B5-FA7A-19D396F05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23F963-9323-6077-7257-C3EAE6F43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293096"/>
            <a:ext cx="8381181" cy="2376264"/>
          </a:xfrm>
        </p:spPr>
        <p:txBody>
          <a:bodyPr/>
          <a:lstStyle/>
          <a:p>
            <a:pPr lvl="1"/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026" name="Picture 2" descr="C:\Users\201\Desktop\11. РАБОТА ВР и отчеты\1. РАБОТА ПО ГОДАМ\Прошлые года\2021-2022\Выступление перед будующими директорами 23.03.2022\ФОТО\IMG-20220323-WA0031.jpg">
            <a:extLst>
              <a:ext uri="{FF2B5EF4-FFF2-40B4-BE49-F238E27FC236}">
                <a16:creationId xmlns:a16="http://schemas.microsoft.com/office/drawing/2014/main" xmlns="" id="{0B068C10-2F97-B9C4-E3AE-1D2CEF18BD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738" y="3000448"/>
            <a:ext cx="2952328" cy="3668912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71AFF3C-7B7A-7684-9D5D-DBB1348426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1430"/>
            <a:ext cx="2809503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50C20A4-BE10-AF90-63FC-2DA0A2FF5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41430"/>
            <a:ext cx="4648693" cy="34865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AD87A5-FC97-CCEC-1426-E224AA991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267" y="3000448"/>
            <a:ext cx="2751684" cy="3668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D6DC50-D283-52BA-2899-0007F7255E79}"/>
              </a:ext>
            </a:extLst>
          </p:cNvPr>
          <p:cNvSpPr txBox="1"/>
          <p:nvPr/>
        </p:nvSpPr>
        <p:spPr>
          <a:xfrm>
            <a:off x="6444208" y="4235768"/>
            <a:ext cx="2751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Построение Пирамиды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62804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BB4DF2-6141-5A96-D301-14E863DEA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19BB89-EBC3-61BC-EB97-B6167C25A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991ACE-AFB9-E05B-EE34-A744DBC71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909" y="193961"/>
            <a:ext cx="2506781" cy="22978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E728808-08DD-2387-9437-41AD1269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4" y="821628"/>
            <a:ext cx="2699792" cy="20248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5169FDF-3A46-5A90-2834-5604B7E85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2791328"/>
            <a:ext cx="2824837" cy="21274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A9DBB0-7924-EC31-F9EE-D7880966F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529" y="2269632"/>
            <a:ext cx="4765249" cy="47652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D84F46E-1A3C-2F85-50C0-A51F9F513C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8186" y="196135"/>
            <a:ext cx="2012117" cy="17701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614E15B-813E-F1CD-78A2-00543DC7AA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814" y="3140968"/>
            <a:ext cx="2238573" cy="20188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4D56CC3-A89A-A269-8C07-E0DEAD0C2B9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151" t="6481" r="15350" b="6481"/>
          <a:stretch/>
        </p:blipFill>
        <p:spPr>
          <a:xfrm>
            <a:off x="1593505" y="4854073"/>
            <a:ext cx="2049340" cy="18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60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DC8503-202C-F063-C4B9-DF769305F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60648"/>
            <a:ext cx="6696075" cy="53340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Пирамида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</a:rPr>
              <a:t>Дилтса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DC8DFA-DD5E-FA18-99B6-DD370B903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D5675A-1880-473D-7F93-DE63B125E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61702"/>
            <a:ext cx="7248853" cy="5219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010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986E4C-DCFB-55EB-9BF4-280E6C818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419540"/>
            <a:ext cx="6696075" cy="533400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Пирамида Франклина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584C868-1C4E-4F38-8EE4-012E76AB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9CCA80-E756-84D5-9033-DFDB8324C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19551" r="8750" b="10100"/>
          <a:stretch/>
        </p:blipFill>
        <p:spPr>
          <a:xfrm>
            <a:off x="1187624" y="1340768"/>
            <a:ext cx="701226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5346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E1C61E-83FF-3D53-3BDB-70CD695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332656"/>
            <a:ext cx="6696075" cy="533400"/>
          </a:xfrm>
        </p:spPr>
        <p:txBody>
          <a:bodyPr/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Пирамида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сторителлинга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</a:rPr>
              <a:t>Милто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695D59-B45D-6DB5-42E9-AC168C2D7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79434D-6669-B8DF-906E-044246FB0C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4" t="11583" r="5628" b="8654"/>
          <a:stretch/>
        </p:blipFill>
        <p:spPr>
          <a:xfrm>
            <a:off x="1028700" y="1238102"/>
            <a:ext cx="7143700" cy="517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4415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9CD15-42B1-1F20-01C6-79525118F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836712"/>
            <a:ext cx="6696075" cy="5334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2"/>
                </a:solidFill>
              </a:rPr>
              <a:t>Для чего нужна технология построения пирамиды?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10C769-E6FC-F0B6-0E0B-FEB3C3271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2348880"/>
            <a:ext cx="73152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35759D"/>
                </a:solidFill>
              </a:rPr>
              <a:t>Помогает развивать и совершенствовать умение анализировать, систематизировать, структурировать разнородную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394237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C6A9F36C-835D-40AA-A16F-E78B60CD60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dirty="0"/>
          </a:p>
          <a:p>
            <a:endParaRPr lang="en-US" alt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C5BDA0E-FB22-6903-F53E-B1A861A530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28" b="575"/>
          <a:stretch/>
        </p:blipFill>
        <p:spPr>
          <a:xfrm>
            <a:off x="13901" y="-4464"/>
            <a:ext cx="9144000" cy="4657600"/>
          </a:xfrm>
          <a:prstGeom prst="rect">
            <a:avLst/>
          </a:prstGeom>
        </p:spPr>
      </p:pic>
      <p:sp>
        <p:nvSpPr>
          <p:cNvPr id="2055" name="Rectangle 7">
            <a:extLst>
              <a:ext uri="{FF2B5EF4-FFF2-40B4-BE49-F238E27FC236}">
                <a16:creationId xmlns:a16="http://schemas.microsoft.com/office/drawing/2014/main" xmlns="" id="{6FC21BCA-AA5E-40AE-ACFE-01E6A19782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496" y="4221088"/>
            <a:ext cx="8783960" cy="2304256"/>
          </a:xfrm>
        </p:spPr>
        <p:txBody>
          <a:bodyPr/>
          <a:lstStyle/>
          <a:p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«Пирамида профессионального роста»</a:t>
            </a:r>
            <a:b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 «Пирамида воспитательной работы школы»</a:t>
            </a:r>
            <a:b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 «Пирамида потребностей  через призму школы».</a:t>
            </a:r>
            <a:endParaRPr lang="en-US" alt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733CB-5A33-403F-A0AC-171F59670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293096"/>
            <a:ext cx="8381181" cy="2376264"/>
          </a:xfrm>
        </p:spPr>
        <p:txBody>
          <a:bodyPr/>
          <a:lstStyle/>
          <a:p>
            <a:pPr lvl="1"/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Кистеева В С\Downloads\333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260648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i="1" dirty="0">
                <a:solidFill>
                  <a:srgbClr val="00B050"/>
                </a:solidFill>
                <a:cs typeface="Arial" pitchFamily="34" charset="0"/>
              </a:rPr>
              <a:t>Духовные </a:t>
            </a:r>
          </a:p>
          <a:p>
            <a:pPr lvl="0"/>
            <a:r>
              <a:rPr lang="ru-RU" sz="3600" i="1" dirty="0">
                <a:solidFill>
                  <a:srgbClr val="00B050"/>
                </a:solidFill>
                <a:cs typeface="Arial" pitchFamily="34" charset="0"/>
              </a:rPr>
              <a:t>потребности</a:t>
            </a:r>
          </a:p>
        </p:txBody>
      </p:sp>
    </p:spTree>
    <p:extLst>
      <p:ext uri="{BB962C8B-B14F-4D97-AF65-F5344CB8AC3E}">
        <p14:creationId xmlns:p14="http://schemas.microsoft.com/office/powerpoint/2010/main" val="9906476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14">
      <a:dk1>
        <a:srgbClr val="4D4D4D"/>
      </a:dk1>
      <a:lt1>
        <a:srgbClr val="FFFFFF"/>
      </a:lt1>
      <a:dk2>
        <a:srgbClr val="4D4D4D"/>
      </a:dk2>
      <a:lt2>
        <a:srgbClr val="938D7D"/>
      </a:lt2>
      <a:accent1>
        <a:srgbClr val="A6A496"/>
      </a:accent1>
      <a:accent2>
        <a:srgbClr val="C4C4B8"/>
      </a:accent2>
      <a:accent3>
        <a:srgbClr val="FFFFFF"/>
      </a:accent3>
      <a:accent4>
        <a:srgbClr val="404040"/>
      </a:accent4>
      <a:accent5>
        <a:srgbClr val="D0CFC9"/>
      </a:accent5>
      <a:accent6>
        <a:srgbClr val="B1B1A6"/>
      </a:accent6>
      <a:hlink>
        <a:srgbClr val="3EACF0"/>
      </a:hlink>
      <a:folHlink>
        <a:srgbClr val="E1E1D9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0F0F0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938D7D"/>
        </a:lt2>
        <a:accent1>
          <a:srgbClr val="A6A496"/>
        </a:accent1>
        <a:accent2>
          <a:srgbClr val="C4C4B8"/>
        </a:accent2>
        <a:accent3>
          <a:srgbClr val="FFFFFF"/>
        </a:accent3>
        <a:accent4>
          <a:srgbClr val="404040"/>
        </a:accent4>
        <a:accent5>
          <a:srgbClr val="D0CFC9"/>
        </a:accent5>
        <a:accent6>
          <a:srgbClr val="B1B1A6"/>
        </a:accent6>
        <a:hlink>
          <a:srgbClr val="CDCDC3"/>
        </a:hlink>
        <a:folHlink>
          <a:srgbClr val="E1E1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938D7D"/>
        </a:lt2>
        <a:accent1>
          <a:srgbClr val="A6A496"/>
        </a:accent1>
        <a:accent2>
          <a:srgbClr val="C4C4B8"/>
        </a:accent2>
        <a:accent3>
          <a:srgbClr val="FFFFFF"/>
        </a:accent3>
        <a:accent4>
          <a:srgbClr val="404040"/>
        </a:accent4>
        <a:accent5>
          <a:srgbClr val="D0CFC9"/>
        </a:accent5>
        <a:accent6>
          <a:srgbClr val="B1B1A6"/>
        </a:accent6>
        <a:hlink>
          <a:srgbClr val="3EACF0"/>
        </a:hlink>
        <a:folHlink>
          <a:srgbClr val="E1E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313</Template>
  <TotalTime>530</TotalTime>
  <Words>82</Words>
  <Application>Microsoft Office PowerPoint</Application>
  <PresentationFormat>Экран (4:3)</PresentationFormat>
  <Paragraphs>29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powerpoint-template-24</vt:lpstr>
      <vt:lpstr>Презентация PowerPoint</vt:lpstr>
      <vt:lpstr> </vt:lpstr>
      <vt:lpstr>Презентация PowerPoint</vt:lpstr>
      <vt:lpstr>Пирамида Дилтса</vt:lpstr>
      <vt:lpstr>Пирамида Франклина</vt:lpstr>
      <vt:lpstr>Пирамида сторителлинга Милто</vt:lpstr>
      <vt:lpstr>Для чего нужна технология построения пирамиды?</vt:lpstr>
      <vt:lpstr>«Пирамида профессионального роста»  «Пирамида воспитательной работы школы»  «Пирамида потребностей  через призму школы».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«Пирамида профессионального роста» </vt:lpstr>
      <vt:lpstr>Пирамида      воспитательной  работы  школы</vt:lpstr>
      <vt:lpstr> </vt:lpstr>
      <vt:lpstr>  Спасибо за внимание! </vt:lpstr>
    </vt:vector>
  </TitlesOfParts>
  <Company>Templates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Далида Галимова</dc:creator>
  <cp:lastModifiedBy>Кистеева В С</cp:lastModifiedBy>
  <cp:revision>68</cp:revision>
  <dcterms:created xsi:type="dcterms:W3CDTF">2021-03-15T18:58:11Z</dcterms:created>
  <dcterms:modified xsi:type="dcterms:W3CDTF">2024-02-22T05:42:47Z</dcterms:modified>
</cp:coreProperties>
</file>